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52"/>
  </p:notesMasterIdLst>
  <p:sldIdLst>
    <p:sldId id="256" r:id="rId2"/>
    <p:sldId id="527" r:id="rId3"/>
    <p:sldId id="548" r:id="rId4"/>
    <p:sldId id="530" r:id="rId5"/>
    <p:sldId id="531" r:id="rId6"/>
    <p:sldId id="553" r:id="rId7"/>
    <p:sldId id="562" r:id="rId8"/>
    <p:sldId id="563" r:id="rId9"/>
    <p:sldId id="571" r:id="rId10"/>
    <p:sldId id="572" r:id="rId11"/>
    <p:sldId id="573" r:id="rId12"/>
    <p:sldId id="574" r:id="rId13"/>
    <p:sldId id="575" r:id="rId14"/>
    <p:sldId id="576" r:id="rId15"/>
    <p:sldId id="577" r:id="rId16"/>
    <p:sldId id="578" r:id="rId17"/>
    <p:sldId id="579" r:id="rId18"/>
    <p:sldId id="582" r:id="rId19"/>
    <p:sldId id="583" r:id="rId20"/>
    <p:sldId id="580" r:id="rId21"/>
    <p:sldId id="589" r:id="rId22"/>
    <p:sldId id="590" r:id="rId23"/>
    <p:sldId id="598" r:id="rId24"/>
    <p:sldId id="599" r:id="rId25"/>
    <p:sldId id="601" r:id="rId26"/>
    <p:sldId id="602" r:id="rId27"/>
    <p:sldId id="591" r:id="rId28"/>
    <p:sldId id="592" r:id="rId29"/>
    <p:sldId id="614" r:id="rId30"/>
    <p:sldId id="616" r:id="rId31"/>
    <p:sldId id="617" r:id="rId32"/>
    <p:sldId id="618" r:id="rId33"/>
    <p:sldId id="619" r:id="rId34"/>
    <p:sldId id="620" r:id="rId35"/>
    <p:sldId id="621" r:id="rId36"/>
    <p:sldId id="623" r:id="rId37"/>
    <p:sldId id="593" r:id="rId38"/>
    <p:sldId id="624" r:id="rId39"/>
    <p:sldId id="594" r:id="rId40"/>
    <p:sldId id="597" r:id="rId41"/>
    <p:sldId id="595" r:id="rId42"/>
    <p:sldId id="628" r:id="rId43"/>
    <p:sldId id="613" r:id="rId44"/>
    <p:sldId id="607" r:id="rId45"/>
    <p:sldId id="612" r:id="rId46"/>
    <p:sldId id="608" r:id="rId47"/>
    <p:sldId id="626" r:id="rId48"/>
    <p:sldId id="627" r:id="rId49"/>
    <p:sldId id="596" r:id="rId50"/>
    <p:sldId id="600" r:id="rId51"/>
  </p:sldIdLst>
  <p:sldSz cx="9144000" cy="6858000" type="screen4x3"/>
  <p:notesSz cx="6858000" cy="9144000"/>
  <p:embeddedFontLst>
    <p:embeddedFont>
      <p:font typeface="Tahoma" pitchFamily="34" charset="0"/>
      <p:regular r:id="rId53"/>
      <p:bold r:id="rId54"/>
    </p:embeddedFont>
    <p:embeddedFont>
      <p:font typeface="Calibri" pitchFamily="34" charset="0"/>
      <p:regular r:id="rId55"/>
      <p:bold r:id="rId56"/>
      <p:italic r:id="rId57"/>
      <p:boldItalic r:id="rId5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2" d="100"/>
          <a:sy n="62" d="100"/>
        </p:scale>
        <p:origin x="-136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55F68D9-5F53-43A0-816F-CD8B0612831D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779C8DA2-63DB-4549-9F05-39807E6B9C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201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AB3F61-4EAD-438C-B9C1-C482F6808F02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2E84-87CB-423A-8EAA-6D21C9DFA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FD549-A51D-4978-8DD7-206A7108C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0C43C-70BB-4E84-8778-C54B48F9EE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39E9E-F345-4A0C-8277-ED67E97E1B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CFA0F-A1F5-4CEA-93A0-792F6677D6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3CD6B-3720-4683-8B1A-4993691C2A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9CB44-73D5-4CE9-9D09-B276BF0ACF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38499-1911-4074-A768-5A462C1260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15D5F-6F64-479E-BA40-351295B7F0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34E3-3413-4A89-B445-995E418D44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A3761-89D9-4BE0-B1CE-C1CA7E4DD6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E5918-9D94-401C-ADC9-0566532A4E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8C0E6E36-8AE7-41EE-BBB2-F2E24406D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85" r:id="rId3"/>
    <p:sldLayoutId id="2147484786" r:id="rId4"/>
    <p:sldLayoutId id="2147484787" r:id="rId5"/>
    <p:sldLayoutId id="2147484788" r:id="rId6"/>
    <p:sldLayoutId id="2147484789" r:id="rId7"/>
    <p:sldLayoutId id="2147484790" r:id="rId8"/>
    <p:sldLayoutId id="2147484791" r:id="rId9"/>
    <p:sldLayoutId id="2147484792" r:id="rId10"/>
    <p:sldLayoutId id="2147484793" r:id="rId11"/>
    <p:sldLayoutId id="214748479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733800"/>
            <a:ext cx="7772400" cy="1143000"/>
          </a:xfrm>
        </p:spPr>
        <p:txBody>
          <a:bodyPr/>
          <a:lstStyle/>
          <a:p>
            <a:pPr algn="ctr"/>
            <a:r>
              <a:rPr lang="sr-Cyrl-CS" sz="3200" b="1"/>
              <a:t>ФИЗИКАЛНИ ТРЕТМАН АРТРОЗА</a:t>
            </a:r>
            <a:endParaRPr lang="en-US" altLang="en-US" sz="32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13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Нефармаколошко лечење</a:t>
            </a:r>
            <a:endParaRPr lang="en-US" sz="3600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Едукација болесника има висок степен препоруке у лечењу ОА колена. </a:t>
            </a:r>
          </a:p>
          <a:p>
            <a:r>
              <a:rPr lang="ru-RU"/>
              <a:t>Промена начина живота и активности (нпр. ходање уместо трчања, алтернативне активности уместо спортова са скакањем и могућим повредама зглобова) које би требале бити део нормалног начин живота имају значајан ниво доказа у лечењу ОА (препорука Б, ниво доказа </a:t>
            </a:r>
            <a:r>
              <a:rPr lang="en-US"/>
              <a:t>II</a:t>
            </a:r>
            <a:r>
              <a:rPr lang="ru-RU"/>
              <a:t>)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8CD78A-B3B2-49D3-A92F-1226270D125A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2509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Циљеви кинезитерапије</a:t>
            </a:r>
            <a:endParaRPr lang="en-US" sz="3600" b="1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ru-RU"/>
              <a:t>су: повећање мишиће масе, побољшање обима покрета, стабилности и функције зглоба.</a:t>
            </a:r>
          </a:p>
          <a:p>
            <a:r>
              <a:rPr lang="ru-RU"/>
              <a:t>Вежбе су саставни део лечења болесника са ОА.</a:t>
            </a:r>
          </a:p>
          <a:p>
            <a:r>
              <a:rPr lang="ru-RU"/>
              <a:t>Вежбе се могу обављати пасивно-потпомогнуто (уз помоћ терапеута), активно и активно са отпором.</a:t>
            </a:r>
          </a:p>
          <a:p>
            <a:r>
              <a:rPr lang="ru-RU"/>
              <a:t>Вежбе са отпором</a:t>
            </a: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23AB95-4C73-43CE-9A0E-5F8D8C78986E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14341" name="Right Arrow 4"/>
          <p:cNvSpPr>
            <a:spLocks noChangeArrowheads="1"/>
          </p:cNvSpPr>
          <p:nvPr/>
        </p:nvSpPr>
        <p:spPr bwMode="auto">
          <a:xfrm>
            <a:off x="228600" y="1676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2682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Код болесника са ОА колена, локално се на оболели зглоб примењују </a:t>
            </a:r>
            <a:r>
              <a:rPr lang="ru-RU" b="1">
                <a:solidFill>
                  <a:srgbClr val="FF0000"/>
                </a:solidFill>
              </a:rPr>
              <a:t>топлотне процедуре</a:t>
            </a:r>
            <a:r>
              <a:rPr lang="ru-RU"/>
              <a:t>, као што су </a:t>
            </a:r>
            <a:r>
              <a:rPr lang="ru-RU" u="sng"/>
              <a:t>термотерапија</a:t>
            </a:r>
            <a:r>
              <a:rPr lang="ru-RU"/>
              <a:t> (песак, парафин, блато) и </a:t>
            </a:r>
            <a:r>
              <a:rPr lang="ru-RU" u="sng"/>
              <a:t>хладне процедуре </a:t>
            </a:r>
            <a:r>
              <a:rPr lang="ru-RU"/>
              <a:t>у оквиру криотерапије (компресе, коцкице леда или смрзнуте вреће). </a:t>
            </a:r>
          </a:p>
          <a:p>
            <a:r>
              <a:rPr lang="ru-RU"/>
              <a:t>Топлота доводи до побољшања циркулације и релаксације мишића и генерално добро се подноси са малим бројем нежељених ефеката.</a:t>
            </a:r>
          </a:p>
          <a:p>
            <a:r>
              <a:rPr lang="ru-RU"/>
              <a:t>Постоје контраиндикације за примену термотерапије и њих се треба придржавати.</a:t>
            </a: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6B5741-E485-44D7-A03C-B96572D081B5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47683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  <a:endParaRPr lang="en-US" sz="4000"/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077200" cy="4114800"/>
          </a:xfrm>
        </p:spPr>
        <p:txBody>
          <a:bodyPr/>
          <a:lstStyle/>
          <a:p>
            <a:r>
              <a:rPr lang="en-US"/>
              <a:t>Као најделотворнији облик криотерапије се показала примена леда у трајању од 20 мин, 5 дана у недељи, укупно 2 недеље посебно код ОА са мањим запаљењем.</a:t>
            </a:r>
          </a:p>
          <a:p>
            <a:r>
              <a:rPr lang="en-US"/>
              <a:t>Површинско грејање, у трајању од 5 минута смањује температуру у зглобу, док грејање трајања 20-30 мин повећава температуру у зглобу. </a:t>
            </a:r>
          </a:p>
          <a:p>
            <a:r>
              <a:rPr lang="en-US"/>
              <a:t>Обе терапије смањују бол у зглобу и доводе до повећања покретљивости у зглобу.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FE46598-0578-4EA5-A8BD-902541478657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32973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  <a:endParaRPr lang="en-US" sz="4000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Апликацијом топлих процедура повећава се флексибилност зглоба што доводи до лакшег извођења вежби уз мању болност.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1F9B24-7972-489F-924F-1A178972315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1700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  <a:endParaRPr lang="en-US" sz="4000"/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Физикални модалитети који се препоручују у лечењу ОА колена су:</a:t>
            </a:r>
          </a:p>
          <a:p>
            <a:r>
              <a:rPr lang="ru-RU"/>
              <a:t>1. транскутана електрична нерва стимулација (ТЕНС), </a:t>
            </a:r>
          </a:p>
          <a:p>
            <a:r>
              <a:rPr lang="ru-RU"/>
              <a:t>2. ултразвук, </a:t>
            </a:r>
          </a:p>
          <a:p>
            <a:r>
              <a:rPr lang="ru-RU"/>
              <a:t>3. пулсно електромагнетно поље,</a:t>
            </a:r>
          </a:p>
          <a:p>
            <a:r>
              <a:rPr lang="ru-RU"/>
              <a:t>4. ласер мале снаге и </a:t>
            </a:r>
          </a:p>
          <a:p>
            <a:r>
              <a:rPr lang="ru-RU"/>
              <a:t>5. електростимулација. 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83B888-887D-4054-9187-C4ED6845A54C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5205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  <a:endParaRPr lang="en-US" sz="4000"/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Терапијски ефекти ултразвука су класификовани на топлотне и не топлотне. 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8B307C-206E-4537-B311-254A2643CDB2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600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</a:t>
            </a:r>
            <a:r>
              <a:rPr lang="en-US" b="1"/>
              <a:t>а </a:t>
            </a:r>
            <a:endParaRPr lang="en-US"/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Према ЕУЛАР -овим смерницама лечења ОА само поједини физикални модалитети имају препоруку која одговара степену Ib (ТЕНС, ПМП, Ласер), док је најновији водич (OARSI- Ostearthritis Research Society International-OARSI) препоручује примену ТЕНС-а; ултразвука и ласера за лечење ОА кука и колена са највишим степеном доказа (нивоа доказа IA).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A25344-445F-4ABF-82F9-4600A731B9EA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41395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1800" b="1"/>
              <a:t>Препоруке за нефамаколошко лечење </a:t>
            </a:r>
            <a:r>
              <a:rPr lang="en-US" sz="1800"/>
              <a:t>(American College of Rheumatology 2012: Recommendations for the Use of Nonpharmacologic and Pharmacologic Therapies in Osteoarthritis of the Hand, Hip, and Knee)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1524000"/>
          <a:ext cx="8839200" cy="5313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83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Чврсте препоруке за нефармаколошко лечење: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кардиоваскуларне вежбе (аеробик) и/или</a:t>
                      </a:r>
                    </a:p>
                    <a:p>
                      <a:r>
                        <a:rPr lang="ru-RU" dirty="0"/>
                        <a:t> хидротерапија</a:t>
                      </a:r>
                    </a:p>
                    <a:p>
                      <a:r>
                        <a:rPr lang="ru-RU" dirty="0"/>
                        <a:t> губитак телесне тежине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Условне препоруке за нефармаколошко лечење: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/>
                        <a:t>радионице самопомоћи</a:t>
                      </a:r>
                    </a:p>
                    <a:p>
                      <a:r>
                        <a:rPr lang="sr-Cyrl-RS" dirty="0"/>
                        <a:t> мануална терапија у комбинацији са надзираним вежбама</a:t>
                      </a:r>
                    </a:p>
                    <a:p>
                      <a:r>
                        <a:rPr lang="sr-Cyrl-RS" dirty="0"/>
                        <a:t> психосоцијалне интервенције</a:t>
                      </a:r>
                    </a:p>
                    <a:p>
                      <a:r>
                        <a:rPr lang="sr-Cyrl-RS" dirty="0"/>
                        <a:t> медијално усмјерено бандажирање пателе</a:t>
                      </a:r>
                    </a:p>
                    <a:p>
                      <a:r>
                        <a:rPr lang="sr-Cyrl-RS" dirty="0"/>
                        <a:t> улошци за ципеле са медијалним уздигнућем код ОА латералног дела колена</a:t>
                      </a:r>
                    </a:p>
                    <a:p>
                      <a:r>
                        <a:rPr lang="sr-Cyrl-RS" dirty="0"/>
                        <a:t> улошци за ципеле са латералним уздигнућем и субталарним повезивањем код ОА</a:t>
                      </a:r>
                    </a:p>
                    <a:p>
                      <a:r>
                        <a:rPr lang="sr-Cyrl-RS" dirty="0"/>
                        <a:t>медијалног дијела колена</a:t>
                      </a:r>
                    </a:p>
                    <a:p>
                      <a:r>
                        <a:rPr lang="sr-Cyrl-RS" dirty="0"/>
                        <a:t> термални агенси</a:t>
                      </a:r>
                    </a:p>
                    <a:p>
                      <a:r>
                        <a:rPr lang="sr-Cyrl-RS" dirty="0"/>
                        <a:t> помагала за ходање</a:t>
                      </a:r>
                    </a:p>
                    <a:p>
                      <a:r>
                        <a:rPr lang="sr-Cyrl-RS" dirty="0"/>
                        <a:t> Таи Чи програми</a:t>
                      </a:r>
                    </a:p>
                    <a:p>
                      <a:r>
                        <a:rPr lang="sr-Cyrl-RS" dirty="0"/>
                        <a:t> традиционална кинеска акупунктура *</a:t>
                      </a:r>
                    </a:p>
                    <a:p>
                      <a:r>
                        <a:rPr lang="sr-Cyrl-RS" dirty="0"/>
                        <a:t> ТЕНС</a:t>
                      </a:r>
                      <a:r>
                        <a:rPr lang="en-US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151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A0C460-9EB8-4BE0-9F47-E3259E8C8EEC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54052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/>
              <a:t>Препоруке за нефамаколошко лечење </a:t>
            </a:r>
            <a:r>
              <a:rPr lang="en-US" sz="1800"/>
              <a:t>(American College of Rheumatology 2012: Recommendations for the Use of Nonpharmacologic and Pharmacologic Therapies in Osteoarthritis of the Hand, Hip, and Knee)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7772400" cy="3571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72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Не препоручује се кориштење следећих метода: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/>
                        <a:t>вежбе равнотеже, нити саме нити у комбинацији са вежбама снаге</a:t>
                      </a:r>
                    </a:p>
                    <a:p>
                      <a:r>
                        <a:rPr lang="sr-Cyrl-RS" dirty="0"/>
                        <a:t> улошци за ципеле са латералним уздигнућем</a:t>
                      </a:r>
                    </a:p>
                    <a:p>
                      <a:r>
                        <a:rPr lang="sr-Cyrl-RS" dirty="0"/>
                        <a:t> само мануална терапија</a:t>
                      </a:r>
                    </a:p>
                    <a:p>
                      <a:r>
                        <a:rPr lang="sr-Cyrl-RS" dirty="0"/>
                        <a:t> ношење колених ортоза</a:t>
                      </a:r>
                    </a:p>
                    <a:p>
                      <a:r>
                        <a:rPr lang="sr-Cyrl-RS" dirty="0"/>
                        <a:t> латерално усмерено бандажирање пателе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* Ови модалитети су условно препоручају само када пацијент с ОА колена има хроничну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умерену до јаку бол те је кандидат за тоталну артропластику колена, али се не жели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подвргнути оперативном лечењу, не задовољава здравствене услове , користи лекове чије</a:t>
                      </a:r>
                    </a:p>
                    <a:p>
                      <a:r>
                        <a:rPr lang="ru-RU" dirty="0"/>
                        <a:t>је кориштење релативна или апсолутна контраиндикација за операцију или хирург не препоручује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оперативно лечење.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25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5F456B-6532-4B17-818B-A735D044239F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2401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Остеоартритис</a:t>
            </a:r>
            <a:endParaRPr lang="en-US" sz="4000" b="1"/>
          </a:p>
        </p:txBody>
      </p:sp>
      <p:sp>
        <p:nvSpPr>
          <p:cNvPr id="51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Остеоартритис је болест локомоторног систем која припада групи најчешћих реуматичних болести - дегенеративних обољења зглобова.</a:t>
            </a:r>
            <a:endParaRPr lang="sr-Latn-C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36031D-AE0B-40A6-B3EA-5C81C8240F75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2144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Медикаментозно и хируршко лечење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Лекови ( аналгетици, НСАИЛ, ГК локално-, хондропротектори)</a:t>
            </a:r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Хируршко лечење (корекције деформитета, уградња ендопротеза)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E9B504-8682-4E5A-9B84-A28FFEEFA71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2258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3600" b="1"/>
              <a:t>Физикална терапија остеоартроза кука и колена</a:t>
            </a:r>
          </a:p>
        </p:txBody>
      </p:sp>
    </p:spTree>
  </p:cSld>
  <p:clrMapOvr>
    <a:masterClrMapping/>
  </p:clrMapOvr>
  <p:transition advTm="5036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Спада у нефармаколошко лечење уз едукацију болесника, корекцију ТТ, ношење удобне обуће и помагала при ходу, вежбање.</a:t>
            </a:r>
            <a:endParaRPr lang="sr-Latn-CS"/>
          </a:p>
          <a:p>
            <a:r>
              <a:rPr lang="en-US"/>
              <a:t>Саветује се спровођење физиканог лечења као превенција ОА (код особа са когениталним луксацијама кукова, повредама колена), као и код пацијената са ОА.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12E308-3855-4DCA-97D1-4AF9874C73CE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2286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Едукација болесника са ОА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Корисно је подешавање дневних активности.</a:t>
            </a:r>
          </a:p>
          <a:p>
            <a:r>
              <a:rPr lang="ru-RU"/>
              <a:t>треба избегавати дубоке, мекане фотеље и наслоњаче с неповољним положајем тела и отежаним устајањем. </a:t>
            </a:r>
          </a:p>
          <a:p>
            <a:r>
              <a:rPr lang="ru-RU"/>
              <a:t>Редовно постављање јастука испод колена доводи до настанка контрактуре па га исто треба избегавати. </a:t>
            </a:r>
          </a:p>
          <a:p>
            <a:r>
              <a:rPr lang="ru-RU"/>
              <a:t>Болесницима се саветују столице с равним наслоном без нагиба, чврсти равни кревети с оквиром, а седишта аутомобила требају бити помакнута напред, али удобна.</a:t>
            </a:r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C3A8D1-45E4-4E47-ACDE-1DCDC87EB46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32932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Едукација болесника са ОА</a:t>
            </a:r>
            <a:endParaRPr lang="en-US" sz="4000"/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Избегавати седење на ниским подлогама које оптерећују зглоб кука, седење са коленима савијеним за 90 и више степени , као и седење са ногама подвученим под столицу за зглоб колена, дуготрајни статички, повијени или полуповијени положаји главе и трупа за зглобове кичменог стуба.</a:t>
            </a:r>
          </a:p>
          <a:p>
            <a:r>
              <a:rPr lang="ru-RU"/>
              <a:t>Такође се не саветује кл</a:t>
            </a:r>
            <a:r>
              <a:rPr lang="en-US"/>
              <a:t>е</a:t>
            </a:r>
            <a:r>
              <a:rPr lang="ru-RU"/>
              <a:t>чање и чучање.</a:t>
            </a:r>
          </a:p>
          <a:p>
            <a:r>
              <a:rPr lang="ru-RU"/>
              <a:t>Када наступи фаза погоршања, тада ваља знати избалансирати одмор с активношћу.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094CF3-16E4-464C-AD63-BA3FE23B1A40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40683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Физиотерапеутска процена пацијента са ОА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Инспекција</a:t>
            </a:r>
            <a:r>
              <a:rPr lang="sl-SI"/>
              <a:t> </a:t>
            </a:r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Палпација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Мерење</a:t>
            </a:r>
            <a:r>
              <a:rPr lang="sl-SI"/>
              <a:t> </a:t>
            </a:r>
            <a:r>
              <a:rPr lang="en-US"/>
              <a:t>активне</a:t>
            </a:r>
            <a:r>
              <a:rPr lang="sl-SI"/>
              <a:t> </a:t>
            </a:r>
            <a:r>
              <a:rPr lang="en-US"/>
              <a:t>и</a:t>
            </a:r>
            <a:r>
              <a:rPr lang="sl-SI"/>
              <a:t> </a:t>
            </a:r>
            <a:r>
              <a:rPr lang="en-US"/>
              <a:t>пасивне</a:t>
            </a:r>
            <a:r>
              <a:rPr lang="sl-SI"/>
              <a:t> </a:t>
            </a:r>
            <a:r>
              <a:rPr lang="en-US"/>
              <a:t>покретљивости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Мерење</a:t>
            </a:r>
            <a:r>
              <a:rPr lang="sl-SI"/>
              <a:t> </a:t>
            </a:r>
            <a:r>
              <a:rPr lang="en-US"/>
              <a:t>снаге</a:t>
            </a:r>
            <a:r>
              <a:rPr lang="sl-SI"/>
              <a:t> </a:t>
            </a:r>
            <a:r>
              <a:rPr lang="en-US"/>
              <a:t>мишића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Обим</a:t>
            </a:r>
            <a:r>
              <a:rPr lang="sl-SI"/>
              <a:t> </a:t>
            </a:r>
            <a:r>
              <a:rPr lang="en-US"/>
              <a:t>доњих</a:t>
            </a:r>
            <a:r>
              <a:rPr lang="sl-SI"/>
              <a:t> </a:t>
            </a:r>
            <a:r>
              <a:rPr lang="en-US"/>
              <a:t>екстремитета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Дужина</a:t>
            </a:r>
            <a:r>
              <a:rPr lang="sl-SI"/>
              <a:t> </a:t>
            </a:r>
            <a:r>
              <a:rPr lang="en-US"/>
              <a:t>доњих</a:t>
            </a:r>
            <a:r>
              <a:rPr lang="sl-SI"/>
              <a:t> </a:t>
            </a:r>
            <a:r>
              <a:rPr lang="en-US"/>
              <a:t>екстремитета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Координација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Процена</a:t>
            </a:r>
            <a:r>
              <a:rPr lang="sl-SI"/>
              <a:t> </a:t>
            </a:r>
            <a:r>
              <a:rPr lang="en-US"/>
              <a:t>опште</a:t>
            </a:r>
            <a:r>
              <a:rPr lang="sl-SI"/>
              <a:t> </a:t>
            </a:r>
            <a:r>
              <a:rPr lang="en-US"/>
              <a:t>и</a:t>
            </a:r>
            <a:r>
              <a:rPr lang="sl-SI"/>
              <a:t> </a:t>
            </a:r>
            <a:r>
              <a:rPr lang="en-US"/>
              <a:t>локалне</a:t>
            </a:r>
            <a:r>
              <a:rPr lang="sl-SI"/>
              <a:t> </a:t>
            </a:r>
            <a:r>
              <a:rPr lang="en-US"/>
              <a:t>издржљивости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Процена</a:t>
            </a:r>
            <a:r>
              <a:rPr lang="sl-SI"/>
              <a:t> </a:t>
            </a:r>
            <a:r>
              <a:rPr lang="en-US"/>
              <a:t>потребе</a:t>
            </a:r>
            <a:r>
              <a:rPr lang="sl-SI"/>
              <a:t> </a:t>
            </a:r>
            <a:r>
              <a:rPr lang="en-US"/>
              <a:t>за</a:t>
            </a:r>
            <a:r>
              <a:rPr lang="sl-SI"/>
              <a:t> </a:t>
            </a:r>
            <a:r>
              <a:rPr lang="en-US"/>
              <a:t>привременим</a:t>
            </a:r>
            <a:r>
              <a:rPr lang="sl-SI"/>
              <a:t> </a:t>
            </a:r>
            <a:r>
              <a:rPr lang="en-US"/>
              <a:t>или</a:t>
            </a:r>
            <a:r>
              <a:rPr lang="sl-SI"/>
              <a:t> </a:t>
            </a:r>
            <a:r>
              <a:rPr lang="en-US"/>
              <a:t>трајним</a:t>
            </a:r>
            <a:r>
              <a:rPr lang="sl-SI"/>
              <a:t> </a:t>
            </a:r>
            <a:r>
              <a:rPr lang="en-US"/>
              <a:t>помагалом</a:t>
            </a:r>
            <a:endParaRPr lang="sl-SI"/>
          </a:p>
          <a:p>
            <a:pPr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Анализа</a:t>
            </a:r>
            <a:r>
              <a:rPr lang="sl-SI"/>
              <a:t> </a:t>
            </a:r>
            <a:r>
              <a:rPr lang="en-US"/>
              <a:t>стојећег</a:t>
            </a:r>
            <a:r>
              <a:rPr lang="sl-SI"/>
              <a:t> </a:t>
            </a:r>
            <a:r>
              <a:rPr lang="en-US"/>
              <a:t>положаја</a:t>
            </a:r>
          </a:p>
          <a:p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812A77-20B8-4B0E-ABFE-18450D0C08DB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3148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Физиотерапеутска процена пацијента са ОА</a:t>
            </a:r>
            <a:endParaRPr lang="en-US" sz="3600"/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Након физиотерапеутске процена: - индивидуални КТХ програм уз примену осталих модалитета физикалног лечења према налазу.</a:t>
            </a:r>
          </a:p>
          <a:p>
            <a:r>
              <a:rPr lang="en-US"/>
              <a:t>Највећи значај има примена </a:t>
            </a:r>
            <a:r>
              <a:rPr lang="en-US" b="1"/>
              <a:t>кинезитерапије</a:t>
            </a:r>
            <a:r>
              <a:rPr lang="en-US"/>
              <a:t>.</a:t>
            </a:r>
          </a:p>
          <a:p>
            <a:r>
              <a:rPr lang="ru-RU"/>
              <a:t> Код ОА колена најзначајније су вежбе за повећање обима покрета, вежбе истезања, као и статичке и динамичке вежбе снаге. </a:t>
            </a:r>
          </a:p>
          <a:p>
            <a:r>
              <a:rPr lang="ru-RU"/>
              <a:t>Програм вежби и њихов интензитет процењује се према клиничком налазу.</a:t>
            </a:r>
            <a:endParaRPr lang="en-US"/>
          </a:p>
          <a:p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A0DC0D-2F59-4947-9846-7A93ACE02147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27772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Циљеви кинезитерапије су:</a:t>
            </a:r>
            <a:endParaRPr lang="en-US" sz="4000" b="1"/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повећање мишићне снаге, </a:t>
            </a:r>
          </a:p>
          <a:p>
            <a:pPr>
              <a:lnSpc>
                <a:spcPct val="150000"/>
              </a:lnSpc>
            </a:pPr>
            <a:r>
              <a:rPr lang="ru-RU"/>
              <a:t>побољшање обима покрета, стабилности и функције зглоба.</a:t>
            </a:r>
          </a:p>
          <a:p>
            <a:r>
              <a:rPr lang="ru-RU"/>
              <a:t>Вежбе су обавезни део нефармолошког лечења болесника са ОА.</a:t>
            </a:r>
          </a:p>
          <a:p>
            <a:r>
              <a:rPr lang="ru-RU"/>
              <a:t>Вежбе се могу обављати пасивно и потпомогнуто (уз помоћ терапеута), активно и активно са отпором. </a:t>
            </a:r>
          </a:p>
          <a:p>
            <a:r>
              <a:rPr lang="ru-RU"/>
              <a:t>Вежбе са отпором (еластичне траке или тегови различите тежине) доводе до значајног опоравка мишићне снаге а самим тим и функције зглоба. </a:t>
            </a: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7201A5-2F36-4236-A839-49976725B1A8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30725" name="Right Arrow 4"/>
          <p:cNvSpPr>
            <a:spLocks noChangeArrowheads="1"/>
          </p:cNvSpPr>
          <p:nvPr/>
        </p:nvSpPr>
        <p:spPr bwMode="auto">
          <a:xfrm>
            <a:off x="228600" y="2057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30726" name="Right Arrow 5"/>
          <p:cNvSpPr>
            <a:spLocks noChangeArrowheads="1"/>
          </p:cNvSpPr>
          <p:nvPr/>
        </p:nvSpPr>
        <p:spPr bwMode="auto">
          <a:xfrm>
            <a:off x="228600" y="2590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726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 </a:t>
            </a:r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Саветује се болесницима са ОА кука  и колена да спроводе вежбе мањег интензитета (аеробик, фитнес) (А,</a:t>
            </a:r>
            <a:r>
              <a:rPr lang="sr-Latn-CS"/>
              <a:t>I</a:t>
            </a:r>
            <a:r>
              <a:rPr lang="ru-RU"/>
              <a:t>).</a:t>
            </a:r>
          </a:p>
          <a:p>
            <a:r>
              <a:rPr lang="ru-RU"/>
              <a:t>Обавезно укључити вежбе за повећење снаге мишића натколенице (</a:t>
            </a:r>
            <a:r>
              <a:rPr lang="sr-Latn-CS"/>
              <a:t>m.quadriceps femoris</a:t>
            </a:r>
            <a:r>
              <a:rPr lang="ru-RU"/>
              <a:t>) (Б,</a:t>
            </a:r>
            <a:r>
              <a:rPr lang="sr-Latn-CS"/>
              <a:t>II</a:t>
            </a:r>
            <a:r>
              <a:rPr lang="ru-RU"/>
              <a:t>) код пацијената са ОА колена , док се код пацијената са ОА кука саветује јачање глутеалне мускулатуре. </a:t>
            </a:r>
            <a:endParaRPr lang="sr-Latn-CS"/>
          </a:p>
          <a:p>
            <a:r>
              <a:rPr lang="ru-RU"/>
              <a:t>Уколико се јави повећање бола у зглобу које траје дуже од 2 сата после вежбања, пацијент није адекватно дозирао кинезитерапију.</a:t>
            </a:r>
            <a:endParaRPr lang="en-US"/>
          </a:p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3911F9-EEE1-40DF-8C21-FC8D45752A7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42156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Вежбе за повећање обима покрета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Укључују активно потпомогнуте, активне и активне вежбе с отпором. </a:t>
            </a:r>
          </a:p>
          <a:p>
            <a:r>
              <a:rPr lang="ru-RU"/>
              <a:t>Пре почетка саме рехабилитације болесницима је потребно правилно измерити опсег покрета колена како би се могао пратити напредак у лечењу болести. </a:t>
            </a:r>
          </a:p>
          <a:p>
            <a:r>
              <a:rPr lang="ru-RU"/>
              <a:t>Покретљивост се мери гониометром.</a:t>
            </a:r>
          </a:p>
          <a:p>
            <a:r>
              <a:rPr lang="en-US"/>
              <a:t>Ове вежбе спречавају настанак контрактура, убрзавају циркулацију крви у колену, смањују болност. </a:t>
            </a:r>
          </a:p>
          <a:p>
            <a:r>
              <a:rPr lang="en-US"/>
              <a:t>Имају 2 циља: задржавање или повећање постојећег обима покрета.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9C00DB-6DF0-4E0D-9327-508221785F40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3315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Остеоартритис</a:t>
            </a:r>
            <a:endParaRPr lang="en-US" sz="4000" b="1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Остеоартритис је болест која захваћа синовијске зглобове, а карактерише је губитак хрскавице и стварање остеофита. </a:t>
            </a:r>
          </a:p>
          <a:p>
            <a:r>
              <a:rPr lang="en-US"/>
              <a:t>Свакако је потребно нагласити како су осим хрскавице и кости захваћене све зглобне структуре, лигаменти, тетиве, мишићи, менискуси, синовијална мембрана и зглобна чахура.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C3FEE7-BB52-44CE-8A1D-469EF3AD0C7B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302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Вежбе снаге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ОА колена од изузетне је важности јачање мишића квадрицепса, мада постаје докази како пацијенти с ОА колена имају и значајно смањену снагу мишића кука.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6A65EDD-78A4-4E8A-B074-49ED352278FC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14586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Вежбе снаге</a:t>
            </a:r>
            <a:endParaRPr lang="en-US" sz="4000"/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Могу се поделити на: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изометричке (статичке),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изотоничке (динамичке) и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/>
              <a:t>изокинетичке вежбе. </a:t>
            </a:r>
          </a:p>
          <a:p>
            <a:r>
              <a:rPr lang="en-US"/>
              <a:t>Највише се у пракси користе изометричке и изотоничке вежбе.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7FE8BD-D271-4477-ABD4-9CD6E0574B2C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13265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Изометријске вежбе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305800" cy="4114800"/>
          </a:xfrm>
        </p:spPr>
        <p:txBody>
          <a:bodyPr/>
          <a:lstStyle/>
          <a:p>
            <a:r>
              <a:rPr lang="en-US"/>
              <a:t>Активацијом мишића смањују оток, а имају и позитиван психолошки ефекат на болесника. </a:t>
            </a:r>
          </a:p>
          <a:p>
            <a:r>
              <a:rPr lang="en-US"/>
              <a:t>Ако се жели постићи повећање мишићне масе контракција се мора задржати минимално 6 секунди. Једна серија има 5-20 понављања, а одмор између контракција износи 15-20 секунди.</a:t>
            </a:r>
          </a:p>
          <a:p>
            <a:r>
              <a:rPr lang="en-US"/>
              <a:t>Број серија дневно зависи од стадијума ОА, а битно је и нагласити како је правилно извођење вежбе битније од броја понављања и серија. 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AB8C88-B243-4950-99B2-945E56A3024B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 advTm="30423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Изометријске вежбе</a:t>
            </a:r>
            <a:endParaRPr lang="en-US" sz="3600"/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Предности изометричких вежби су: успорење мишићне атрофије и јачање мишића квадрицепса, смањење отока колена, могу се изводити свуда. 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3B3132E-3D52-4017-AFF0-7A7B9DDF90CF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ransition advTm="13194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Изотоничке вежбе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Динамички тип вежби које се спроводе уз константан или варијабилан отпор кроз цели обим покрета који болесник може извести </a:t>
            </a:r>
            <a:r>
              <a:rPr lang="en-US" u="sng"/>
              <a:t>концентричном или ексцентричном </a:t>
            </a:r>
            <a:r>
              <a:rPr lang="en-US"/>
              <a:t>контракцијом. </a:t>
            </a:r>
          </a:p>
          <a:p>
            <a:r>
              <a:rPr lang="en-US"/>
              <a:t>Уз повећање мишићне снаге ове вежбе доводе и до повећања мишићне издржљивости.  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AE97CA-C888-427E-9589-07F689A84ED9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</p:cSld>
  <p:clrMapOvr>
    <a:masterClrMapping/>
  </p:clrMapOvr>
  <p:transition advTm="18964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Изотоничке вежбе</a:t>
            </a:r>
            <a:endParaRPr lang="en-US" sz="4000"/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914400" y="1828800"/>
            <a:ext cx="7543800" cy="4114800"/>
          </a:xfrm>
        </p:spPr>
        <p:txBody>
          <a:bodyPr/>
          <a:lstStyle/>
          <a:p>
            <a:r>
              <a:rPr lang="ru-RU"/>
              <a:t>Могу се изводити ексцентричном и концентричном контракцијом.</a:t>
            </a:r>
          </a:p>
          <a:p>
            <a:r>
              <a:rPr lang="ru-RU">
                <a:solidFill>
                  <a:srgbClr val="FF0000"/>
                </a:solidFill>
              </a:rPr>
              <a:t>Ексцентрична контракција </a:t>
            </a:r>
            <a:r>
              <a:rPr lang="ru-RU"/>
              <a:t>подразумијева негативан мишићни рад, односно контракцију при којој се мишић издужује док се при </a:t>
            </a:r>
            <a:r>
              <a:rPr lang="ru-RU">
                <a:solidFill>
                  <a:srgbClr val="FF0000"/>
                </a:solidFill>
              </a:rPr>
              <a:t>концентричној</a:t>
            </a:r>
            <a:r>
              <a:rPr lang="ru-RU"/>
              <a:t> мишић скраћује. 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2C71A5-E08E-410C-9D82-2B9C536A674E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ransition advTm="17369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Хидротерапија</a:t>
            </a:r>
            <a:endParaRPr lang="en-US" sz="4000" b="1"/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8305800" cy="4114800"/>
          </a:xfrm>
        </p:spPr>
        <p:txBody>
          <a:bodyPr/>
          <a:lstStyle/>
          <a:p>
            <a:r>
              <a:rPr lang="ru-RU"/>
              <a:t>Значај хидротерапије се преписују се трима основним својствима воде: </a:t>
            </a:r>
          </a:p>
          <a:p>
            <a:pPr>
              <a:buFont typeface="Tahoma" pitchFamily="34" charset="0"/>
              <a:buAutoNum type="arabicParenR"/>
            </a:pPr>
            <a:r>
              <a:rPr lang="ru-RU"/>
              <a:t>високом специфичном топлотном капацитету,</a:t>
            </a:r>
          </a:p>
          <a:p>
            <a:pPr>
              <a:buFont typeface="Tahoma" pitchFamily="34" charset="0"/>
              <a:buAutoNum type="arabicParenR"/>
            </a:pPr>
            <a:r>
              <a:rPr lang="ru-RU"/>
              <a:t>сили потиска и </a:t>
            </a:r>
          </a:p>
          <a:p>
            <a:pPr>
              <a:buFont typeface="Tahoma" pitchFamily="34" charset="0"/>
              <a:buAutoNum type="arabicParenR"/>
            </a:pPr>
            <a:r>
              <a:rPr lang="ru-RU"/>
              <a:t>хидростатском притику .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861A44-69DB-4C6D-B947-B34BE5FB0A4B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ransition advTm="1409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Хидрокинезитеапија</a:t>
            </a:r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Преопорука је да код особа са ОА кука и колена изводити вежбе у води.</a:t>
            </a:r>
          </a:p>
          <a:p>
            <a:r>
              <a:rPr lang="ru-RU"/>
              <a:t>Због олакшања покрета у води и смањеног хидростатског води топле диферетне зоне или у минералној води.</a:t>
            </a:r>
            <a:endParaRPr lang="sr-Latn-CS"/>
          </a:p>
          <a:p>
            <a:r>
              <a:rPr lang="ru-RU">
                <a:cs typeface="Times New Roman" pitchFamily="18" charset="0"/>
              </a:rPr>
              <a:t>Пливање и аеробне вежбе у води представљају најбољи облик аеробних вежби за болеснике са остеоартрозом кукова и колена, док </a:t>
            </a:r>
            <a:r>
              <a:rPr lang="en-US">
                <a:cs typeface="Times New Roman" pitchFamily="18" charset="0"/>
              </a:rPr>
              <a:t>се саветује да се избегава трчање.</a:t>
            </a:r>
            <a:endParaRPr lang="ru-RU">
              <a:cs typeface="Times New Roman" pitchFamily="18" charset="0"/>
            </a:endParaRPr>
          </a:p>
          <a:p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0CE980F-EA7B-4AE2-A2EB-147807BBC771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28777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Хидротерапија</a:t>
            </a:r>
            <a:r>
              <a:rPr lang="en-US"/>
              <a:t> 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Хидротерапија препоручује се као почетни део дугог и комплексног третмана ОА колена физикалном терапијом.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7EF1FD-29E3-4FBE-9886-779FD7BCBF03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ransition advTm="8876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– термотерапија </a:t>
            </a:r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Подразумева примену термопроцедура топле диферетне зоне у виду  примене парафина, блата, топлог песка као и примену термопроцедура хладне дифертне зоне у виду хладних паковања (компресе, коцкице леда) на оболели зглоб.</a:t>
            </a:r>
          </a:p>
          <a:p>
            <a:r>
              <a:rPr lang="en-US"/>
              <a:t>Топлота: побољшава циркулацију и доводи до релаксације мишића.</a:t>
            </a:r>
          </a:p>
          <a:p>
            <a:r>
              <a:rPr lang="en-US"/>
              <a:t>Хладноћа :блокира пренос болних импулса, а након примене настаје вазодилатација.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8F308A-D86F-4AA2-8DB8-C3A6864A72C9}" type="slidenum">
              <a:rPr lang="en-US" altLang="en-US" smtClean="0"/>
              <a:pPr/>
              <a:t>39</a:t>
            </a:fld>
            <a:endParaRPr lang="en-US" altLang="en-US"/>
          </a:p>
        </p:txBody>
      </p:sp>
      <p:sp>
        <p:nvSpPr>
          <p:cNvPr id="43013" name="Right Arrow 4"/>
          <p:cNvSpPr>
            <a:spLocks noChangeArrowheads="1"/>
          </p:cNvSpPr>
          <p:nvPr/>
        </p:nvSpPr>
        <p:spPr bwMode="auto">
          <a:xfrm>
            <a:off x="228600" y="4114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43014" name="Right Arrow 5"/>
          <p:cNvSpPr>
            <a:spLocks noChangeArrowheads="1"/>
          </p:cNvSpPr>
          <p:nvPr/>
        </p:nvSpPr>
        <p:spPr bwMode="auto">
          <a:xfrm>
            <a:off x="228600" y="4953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946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Остеоартритис</a:t>
            </a:r>
            <a:endParaRPr lang="en-US" sz="4000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Захвата:</a:t>
            </a:r>
          </a:p>
          <a:p>
            <a:r>
              <a:rPr lang="ru-RU"/>
              <a:t>1.  зглобове шака (Хеберденови и Бушарови чворићи), </a:t>
            </a:r>
          </a:p>
          <a:p>
            <a:r>
              <a:rPr lang="ru-RU"/>
              <a:t>2. носеће зглобове доњих екстремитета (колена, кукове, скочне зглобове) и </a:t>
            </a:r>
          </a:p>
          <a:p>
            <a:r>
              <a:rPr lang="ru-RU"/>
              <a:t>3. кичмени стуб (дискартроза и спондилоза).</a:t>
            </a:r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DAA0C7-A8B7-4275-BBC8-6450BAC1829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1664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– термотерапија </a:t>
            </a:r>
            <a:endParaRPr lang="en-US" sz="3600"/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Примена термотерапије као површинско грејање у трајању до 5 минута смањује температуру у зглобу док дужа апликација 20-30 минута, повећава температуру у зглобу. </a:t>
            </a:r>
          </a:p>
          <a:p>
            <a:r>
              <a:rPr lang="ru-RU"/>
              <a:t>Оптимално трајање површног загревања је 20-30 минута. </a:t>
            </a:r>
          </a:p>
          <a:p>
            <a:r>
              <a:rPr lang="ru-RU"/>
              <a:t>Обе терапије смањују бол и доводе до повећања обима покрета зглоба </a:t>
            </a:r>
            <a:r>
              <a:rPr lang="en-US"/>
              <a:t>(IIa).</a:t>
            </a:r>
            <a:endParaRPr lang="sr-Latn-CS"/>
          </a:p>
          <a:p>
            <a:r>
              <a:rPr lang="ru-RU"/>
              <a:t>Препорука је да се као припрема за</a:t>
            </a:r>
            <a:r>
              <a:rPr lang="sr-Latn-CS"/>
              <a:t> </a:t>
            </a:r>
            <a:r>
              <a:rPr lang="en-US"/>
              <a:t>КТХ </a:t>
            </a:r>
            <a:r>
              <a:rPr lang="ru-RU"/>
              <a:t>у акутном стадијуму ОА колена примени криомасажа, а у хроничном стадијуму термотерапија.</a:t>
            </a: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94C0BF-55FE-4933-9D68-CE7EBAD46C7F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ransition advTm="35269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Електротерапија </a:t>
            </a:r>
          </a:p>
        </p:txBody>
      </p:sp>
      <p:sp>
        <p:nvSpPr>
          <p:cNvPr id="450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Применом електропроцедура долази до смањења бола и отока, као и повећане прокрвљености третиране регије.</a:t>
            </a:r>
          </a:p>
          <a:p>
            <a:r>
              <a:rPr lang="en-US"/>
              <a:t>Од електропроцедура најчешће се користе: СГ,ДДС, ИФС, ТЕНС, КТХ, ЕС (Е1,Е1,сп облик)</a:t>
            </a:r>
          </a:p>
          <a:p>
            <a:r>
              <a:rPr lang="en-US"/>
              <a:t>Такође се терапији користи ИМП, УЗ, ласеротерапија. 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62A9F8-8F8E-426C-8A7C-B2679DBE044B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</p:cSld>
  <p:clrMapOvr>
    <a:masterClrMapping/>
  </p:clrMapOvr>
  <p:transition advTm="33369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Интерферентне струје</a:t>
            </a:r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ИФС доказано смањују бол и побољшавају функцију колена код пацијената са ОА колена, без обзира на амплитудом подешену фреквенцију ових струја. </a:t>
            </a:r>
          </a:p>
          <a:p>
            <a:r>
              <a:rPr lang="en-US"/>
              <a:t>Лакше продиру у дубину колена где имају аналгетички, вазодилататорни, антиинфламаторни и антиедематозни ефекат, потпомажу мишићну контракцију и зарастање кости. 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7CE0A6-D2EE-4A9F-A959-288E1682F349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ransition advTm="2135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x-none" sz="3600" b="1">
                <a:latin typeface="+mn-lt"/>
                <a:cs typeface="Times New Roman" pitchFamily="18" charset="0"/>
              </a:rPr>
              <a:t>Импулсно електромагнетно поље</a:t>
            </a:r>
            <a:r>
              <a:rPr lang="en-US" sz="3600" b="1" dirty="0">
                <a:latin typeface="+mn-lt"/>
                <a:cs typeface="Times New Roman" pitchFamily="18" charset="0"/>
              </a:rPr>
              <a:t> (IMP)</a:t>
            </a:r>
            <a:endParaRPr lang="en-US" sz="3600" dirty="0">
              <a:latin typeface="+mn-lt"/>
            </a:endParaRPr>
          </a:p>
        </p:txBody>
      </p:sp>
      <p:sp>
        <p:nvSpPr>
          <p:cNvPr id="471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Примена ИМП-а код пацијената са ОА доводи до :</a:t>
            </a:r>
          </a:p>
          <a:p>
            <a:r>
              <a:rPr lang="en-US"/>
              <a:t>Повећња парцијалног притиска О2 </a:t>
            </a:r>
          </a:p>
          <a:p>
            <a:r>
              <a:rPr lang="en-US"/>
              <a:t>Повећања размене материја у ткиву</a:t>
            </a:r>
          </a:p>
          <a:p>
            <a:r>
              <a:rPr lang="en-US"/>
              <a:t>Стимулације пролиферације ћелија и изградње ћелиског матрикса</a:t>
            </a:r>
          </a:p>
          <a:p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559C62-6B02-446E-8DB7-C8562B54A079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</p:cSld>
  <p:clrMapOvr>
    <a:masterClrMapping/>
  </p:clrMapOvr>
  <p:transition advTm="1750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Ласеротерапија</a:t>
            </a:r>
            <a:r>
              <a:rPr lang="en-US"/>
              <a:t> </a:t>
            </a:r>
          </a:p>
        </p:txBody>
      </p:sp>
      <p:sp>
        <p:nvSpPr>
          <p:cNvPr id="481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924800" cy="4114800"/>
          </a:xfrm>
        </p:spPr>
        <p:txBody>
          <a:bodyPr/>
          <a:lstStyle/>
          <a:p>
            <a:r>
              <a:rPr lang="en-US"/>
              <a:t>Код пацијената са ОА доводи до смањења отока колена и смањење бола у кратком временском периоду.</a:t>
            </a:r>
          </a:p>
          <a:p>
            <a:endParaRPr 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31224A-588C-44DB-8FF4-A53ADCDE82A1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ransition advTm="104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Ласеротерапија</a:t>
            </a:r>
            <a:endParaRPr lang="en-US" sz="4000"/>
          </a:p>
        </p:txBody>
      </p:sp>
      <p:sp>
        <p:nvSpPr>
          <p:cNvPr id="491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Примењена ласеротерапија код пацијената са ОА има аналгетски, антиедематозни, антиинфлматорни и биостимулативни ефекат </a:t>
            </a:r>
          </a:p>
          <a:p>
            <a:pPr>
              <a:buFont typeface="Wingdings" pitchFamily="2" charset="2"/>
              <a:buNone/>
            </a:pPr>
            <a:r>
              <a:rPr lang="en-US"/>
              <a:t>    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012327-A8B0-4FCC-B15B-C6F8863D7FCE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</p:cSld>
  <p:clrMapOvr>
    <a:masterClrMapping/>
  </p:clrMapOvr>
  <p:transition advTm="10055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r>
              <a:rPr lang="en-US"/>
              <a:t> </a:t>
            </a:r>
          </a:p>
        </p:txBody>
      </p:sp>
      <p:sp>
        <p:nvSpPr>
          <p:cNvPr id="501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Примена УЗ код пацијената са ОА доводи до загревања фиброзног ткива као што су зглобна капсула , лигаменти, тетиве и ожиљно ткиво  повећава се екстензибилитет  и смањује зглобна укоченост.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A3777C-A501-4966-8CD0-31C3B6303B09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</p:cSld>
  <p:clrMapOvr>
    <a:masterClrMapping/>
  </p:clrMapOvr>
  <p:transition advTm="21148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endParaRPr lang="en-US" sz="4000"/>
          </a:p>
        </p:txBody>
      </p:sp>
      <p:sp>
        <p:nvSpPr>
          <p:cNvPr id="512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Најзначајнији ефекат је на колагена влакна. </a:t>
            </a:r>
          </a:p>
          <a:p>
            <a:r>
              <a:rPr lang="en-US"/>
              <a:t>Повећавајући њихову еластичност, повећава се екстензибилност колена што омогућује лакше извођење покрета. </a:t>
            </a:r>
          </a:p>
          <a:p>
            <a:r>
              <a:rPr lang="en-US"/>
              <a:t>Аналгетски учинак топлоте је доказан (механизмом контрола улаза бола). 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7A47EA-4320-4173-BC7D-F733FC448F4A}" type="slidenum">
              <a:rPr lang="en-US" altLang="en-US" smtClean="0"/>
              <a:pPr/>
              <a:t>47</a:t>
            </a:fld>
            <a:endParaRPr lang="en-US" altLang="en-US"/>
          </a:p>
        </p:txBody>
      </p:sp>
      <p:sp>
        <p:nvSpPr>
          <p:cNvPr id="51205" name="Right Arrow 4"/>
          <p:cNvSpPr>
            <a:spLocks noChangeArrowheads="1"/>
          </p:cNvSpPr>
          <p:nvPr/>
        </p:nvSpPr>
        <p:spPr bwMode="auto">
          <a:xfrm>
            <a:off x="228600" y="2362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17369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endParaRPr lang="en-US" sz="4000"/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Посебан модалитете УЗ је и сонофореза, када је контактно средство лек у облику гела који се под утицајем УЗ утискује у ткиво (боља је апсорпција лека због вазодилатације и веће пропустљивости мембране). </a:t>
            </a:r>
          </a:p>
          <a:p>
            <a:r>
              <a:rPr lang="en-US"/>
              <a:t>Најчешће се користе аналгетици и кортикостероиди.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2B858E-F6A6-4E57-AD32-30CBDAD2D0BB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</p:cSld>
  <p:clrMapOvr>
    <a:masterClrMapping/>
  </p:clrMapOvr>
  <p:transition advTm="18903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Акупунктура</a:t>
            </a:r>
            <a:endParaRPr lang="en-US" sz="4000" b="1"/>
          </a:p>
        </p:txBody>
      </p:sp>
      <p:sp>
        <p:nvSpPr>
          <p:cNvPr id="532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Има аналгетски и спазмолитички ефекат који зависи од правилног избора тачака и интензитета стимулације. 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A31E71-238C-4CCD-8F2D-F291C1A76124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</p:cSld>
  <p:clrMapOvr>
    <a:masterClrMapping/>
  </p:clrMapOvr>
  <p:transition advTm="916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Епидемиологија остеоартритиса</a:t>
            </a:r>
            <a:endParaRPr lang="en-US" sz="3200" b="1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Са продужењем животног века, у популацији старијих људи, преваленца остеоартритиса је све већа. </a:t>
            </a:r>
          </a:p>
          <a:p>
            <a:r>
              <a:rPr lang="ru-RU"/>
              <a:t>Епидемиолошка истраживања су показала да се у високо развијеним земљама света у 50% особа старијих од 40 година на зглобовима могу доказати артротске промене, али су у том добу претежно клинички без симптома.</a:t>
            </a:r>
          </a:p>
          <a:p>
            <a:r>
              <a:rPr lang="ru-RU"/>
              <a:t>Више од 80% људи старијих од 56 година има радиографске знаке остеоартритиса.</a:t>
            </a:r>
          </a:p>
          <a:p>
            <a:r>
              <a:rPr lang="ru-RU"/>
              <a:t>У старосној доби од 65 година преваленца жена је већа и износи 68%, док је код мушкараца 58%.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0C76AC-B211-4DE1-9174-3738159F9582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4685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Ортопедска помагала</a:t>
            </a:r>
          </a:p>
        </p:txBody>
      </p:sp>
      <p:sp>
        <p:nvSpPr>
          <p:cNvPr id="542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Лекар може прописати различите врсте ортопедских помагала: штап, штаке, ортопедска обућа или ортозе као потпора и растерећење ослабљеном зглобу. 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8C56DA-67A9-4E2F-9453-296BBC49BB6B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</p:cSld>
  <p:clrMapOvr>
    <a:masterClrMapping/>
  </p:clrMapOvr>
  <p:transition advTm="2682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Остеоартритис</a:t>
            </a:r>
            <a:endParaRPr lang="en-US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b="1" u="sng"/>
              <a:t>Карактерише их:</a:t>
            </a:r>
            <a:endParaRPr lang="sr-Latn-CS" b="1" u="sng"/>
          </a:p>
          <a:p>
            <a:pPr eaLnBrk="1" hangingPunct="1">
              <a:lnSpc>
                <a:spcPct val="80000"/>
              </a:lnSpc>
            </a:pPr>
            <a:endParaRPr lang="sr-Latn-CS" b="1"/>
          </a:p>
          <a:p>
            <a:pPr eaLnBrk="1" hangingPunct="1">
              <a:lnSpc>
                <a:spcPct val="80000"/>
              </a:lnSpc>
            </a:pPr>
            <a:r>
              <a:rPr lang="en-US" b="1"/>
              <a:t>дегенерација и прогресивно оштећење зглобне хрскавице</a:t>
            </a:r>
            <a:r>
              <a:rPr lang="en-US"/>
              <a:t>,</a:t>
            </a:r>
            <a:r>
              <a:rPr lang="sr-Latn-CS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b="1"/>
              <a:t>ремоделација зглобних окрајака</a:t>
            </a:r>
            <a:r>
              <a:rPr lang="en-US"/>
              <a:t> што се одвија у субхондралној кости. </a:t>
            </a:r>
            <a:endParaRPr lang="sr-Latn-CS"/>
          </a:p>
          <a:p>
            <a:pPr eaLnBrk="1" hangingPunct="1">
              <a:lnSpc>
                <a:spcPct val="80000"/>
              </a:lnSpc>
            </a:pPr>
            <a:endParaRPr lang="sr-Latn-CS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u="sng"/>
              <a:t>Дегенерација зглобне хрскавице се изражава кроз:</a:t>
            </a:r>
          </a:p>
          <a:p>
            <a:pPr algn="just" eaLnBrk="1" hangingPunct="1">
              <a:lnSpc>
                <a:spcPct val="80000"/>
              </a:lnSpc>
            </a:pPr>
            <a:endParaRPr lang="sr-Latn-CS" u="sng"/>
          </a:p>
          <a:p>
            <a:pPr algn="just" eaLnBrk="1" hangingPunct="1">
              <a:lnSpc>
                <a:spcPct val="80000"/>
              </a:lnSpc>
            </a:pPr>
            <a:r>
              <a:rPr lang="en-US"/>
              <a:t>процес губљења еластичности хрскавичавог ткива,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/>
              <a:t>фибрилацију,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/>
              <a:t>фисурацију влакана и најзад улцерације, које 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/>
              <a:t>доводе до огољења субхондралне кости зглобних окрајака.</a:t>
            </a:r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51A0F8-7D99-49EC-A4C9-DC1273860312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30545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ОА колена – </a:t>
            </a:r>
            <a:br>
              <a:rPr lang="en-US" sz="3600" b="1"/>
            </a:br>
            <a:r>
              <a:rPr lang="sr-Latn-CS" sz="3600" b="1"/>
              <a:t>Gonarthrosis</a:t>
            </a:r>
            <a:endParaRPr lang="en-US" sz="3600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ОА се сврстава у две категорије:</a:t>
            </a:r>
          </a:p>
          <a:p>
            <a:pPr>
              <a:lnSpc>
                <a:spcPct val="200000"/>
              </a:lnSpc>
            </a:pPr>
            <a:r>
              <a:rPr lang="ru-RU"/>
              <a:t>1. </a:t>
            </a:r>
            <a:r>
              <a:rPr lang="ru-RU" b="1"/>
              <a:t>примарна</a:t>
            </a:r>
            <a:r>
              <a:rPr lang="ru-RU"/>
              <a:t> (идиопатска)</a:t>
            </a:r>
          </a:p>
          <a:p>
            <a:pPr>
              <a:lnSpc>
                <a:spcPct val="200000"/>
              </a:lnSpc>
            </a:pPr>
            <a:r>
              <a:rPr lang="ru-RU"/>
              <a:t>2. </a:t>
            </a:r>
            <a:r>
              <a:rPr lang="ru-RU" b="1"/>
              <a:t>секундарна</a:t>
            </a:r>
            <a:r>
              <a:rPr lang="ru-RU"/>
              <a:t>, </a:t>
            </a:r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514EAE-F8E2-4BCC-8A4A-FEB3BD2C2DF5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10245" name="Right Arrow 4"/>
          <p:cNvSpPr>
            <a:spLocks noChangeArrowheads="1"/>
          </p:cNvSpPr>
          <p:nvPr/>
        </p:nvSpPr>
        <p:spPr bwMode="auto">
          <a:xfrm>
            <a:off x="228600" y="2590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10246" name="Right Arrow 5"/>
          <p:cNvSpPr>
            <a:spLocks noChangeArrowheads="1"/>
          </p:cNvSpPr>
          <p:nvPr/>
        </p:nvSpPr>
        <p:spPr bwMode="auto">
          <a:xfrm>
            <a:off x="152400" y="3352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16485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Фактори ризика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Наслеђе</a:t>
            </a:r>
          </a:p>
          <a:p>
            <a:r>
              <a:rPr lang="en-US"/>
              <a:t>Гојазност</a:t>
            </a:r>
          </a:p>
          <a:p>
            <a:r>
              <a:rPr lang="en-US"/>
              <a:t>Рана менопауза</a:t>
            </a:r>
          </a:p>
          <a:p>
            <a:r>
              <a:rPr lang="en-US"/>
              <a:t>Остеопороза</a:t>
            </a:r>
          </a:p>
          <a:p>
            <a:r>
              <a:rPr lang="en-US"/>
              <a:t>Хипермобилност</a:t>
            </a:r>
          </a:p>
          <a:p>
            <a:r>
              <a:rPr lang="en-US"/>
              <a:t>Пушење цигарета</a:t>
            </a:r>
          </a:p>
          <a:p>
            <a:r>
              <a:rPr lang="en-US"/>
              <a:t>Женски пол</a:t>
            </a:r>
          </a:p>
          <a:p>
            <a:r>
              <a:rPr lang="en-US"/>
              <a:t>Друге болести (артритиси, диабетес меллитус, хипертензија, хиперуратемија)</a:t>
            </a:r>
          </a:p>
          <a:p>
            <a:r>
              <a:rPr lang="en-US"/>
              <a:t>Механички чиниоци (траума, микротрауме на послу, облик зглоба)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4EF97C-05CD-4A3A-BAD6-1D4AB4CF238E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32282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Нефармаколошко лечење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едукација болесника о циљевима лечења, општим мерама и промени начина живота;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смањење телесне масе;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ношење удобне обуће и коришћење помагала при ходу;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вежбе: аеробне,вежбе јачања,вежбе у води;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- физикална и радна терапија</a:t>
            </a:r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8DBF74-84AD-452C-9B2A-1ADE4D0D4A68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53179"/>
</p:sld>
</file>

<file path=ppt/theme/theme1.xml><?xml version="1.0" encoding="utf-8"?>
<a:theme xmlns:a="http://schemas.openxmlformats.org/drawingml/2006/main" name="Bluepri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8371</TotalTime>
  <Words>2325</Words>
  <Application>Microsoft Office PowerPoint</Application>
  <PresentationFormat>On-screen Show (4:3)</PresentationFormat>
  <Paragraphs>275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Times New Roman</vt:lpstr>
      <vt:lpstr>Tahoma</vt:lpstr>
      <vt:lpstr>Calibri</vt:lpstr>
      <vt:lpstr>Wingdings</vt:lpstr>
      <vt:lpstr>Blueprint</vt:lpstr>
      <vt:lpstr>ФИЗИКАЛНИ ТРЕТМАН АРТРОЗА</vt:lpstr>
      <vt:lpstr>Остеоартритис</vt:lpstr>
      <vt:lpstr>Остеоартритис</vt:lpstr>
      <vt:lpstr>Остеоартритис</vt:lpstr>
      <vt:lpstr>Епидемиологија остеоартритиса</vt:lpstr>
      <vt:lpstr>Остеоартритис</vt:lpstr>
      <vt:lpstr>ОА колена –  Gonarthrosis</vt:lpstr>
      <vt:lpstr>Фактори ризика</vt:lpstr>
      <vt:lpstr>Нефармаколошко лечење</vt:lpstr>
      <vt:lpstr>Нефармаколошко лечење</vt:lpstr>
      <vt:lpstr>Циљеви кинезитерапије</vt:lpstr>
      <vt:lpstr>Физикална терапија </vt:lpstr>
      <vt:lpstr>Физикална терапија </vt:lpstr>
      <vt:lpstr>Физикална терапија </vt:lpstr>
      <vt:lpstr>Физикална терапија </vt:lpstr>
      <vt:lpstr>Физикална терапија </vt:lpstr>
      <vt:lpstr>Физикална терапија </vt:lpstr>
      <vt:lpstr>Препоруке за нефамаколошко лечење (American College of Rheumatology 2012: Recommendations for the Use of Nonpharmacologic and Pharmacologic Therapies in Osteoarthritis of the Hand, Hip, and Knee)</vt:lpstr>
      <vt:lpstr>Препоруке за нефамаколошко лечење (American College of Rheumatology 2012: Recommendations for the Use of Nonpharmacologic and Pharmacologic Therapies in Osteoarthritis of the Hand, Hip, and Knee)</vt:lpstr>
      <vt:lpstr>Медикаментозно и хируршко лечење</vt:lpstr>
      <vt:lpstr>PowerPoint Presentation</vt:lpstr>
      <vt:lpstr>Физикална терапија </vt:lpstr>
      <vt:lpstr>Едукација болесника са ОА</vt:lpstr>
      <vt:lpstr>Едукација болесника са ОА</vt:lpstr>
      <vt:lpstr>Физиотерапеутска процена пацијента са ОА</vt:lpstr>
      <vt:lpstr>Физиотерапеутска процена пацијента са ОА</vt:lpstr>
      <vt:lpstr>Циљеви кинезитерапије су:</vt:lpstr>
      <vt:lpstr>Кинезитерапија </vt:lpstr>
      <vt:lpstr>Вежбе за повећање обима покрета</vt:lpstr>
      <vt:lpstr>Вежбе снаге</vt:lpstr>
      <vt:lpstr>Вежбе снаге</vt:lpstr>
      <vt:lpstr>Изометријске вежбе</vt:lpstr>
      <vt:lpstr>Изометријске вежбе</vt:lpstr>
      <vt:lpstr>Изотоничке вежбе</vt:lpstr>
      <vt:lpstr>Изотоничке вежбе</vt:lpstr>
      <vt:lpstr>Хидротерапија</vt:lpstr>
      <vt:lpstr>Хидрокинезитеапија</vt:lpstr>
      <vt:lpstr>Хидротерапија </vt:lpstr>
      <vt:lpstr>Физикална терапија – термотерапија </vt:lpstr>
      <vt:lpstr>Физикална терапија – термотерапија </vt:lpstr>
      <vt:lpstr>Електротерапија </vt:lpstr>
      <vt:lpstr>Интерферентне струје</vt:lpstr>
      <vt:lpstr>Импулсно електромагнетно поље (IMP)</vt:lpstr>
      <vt:lpstr>Ласеротерапија </vt:lpstr>
      <vt:lpstr>Ласеротерапија</vt:lpstr>
      <vt:lpstr>Ултразвук </vt:lpstr>
      <vt:lpstr>Ултразвук</vt:lpstr>
      <vt:lpstr>Ултразвук</vt:lpstr>
      <vt:lpstr>Акупунктура</vt:lpstr>
      <vt:lpstr>Ортопедска помагала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1051</cp:revision>
  <dcterms:created xsi:type="dcterms:W3CDTF">2002-12-17T12:07:36Z</dcterms:created>
  <dcterms:modified xsi:type="dcterms:W3CDTF">2024-08-30T08:27:46Z</dcterms:modified>
</cp:coreProperties>
</file>